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AD32B-E0AE-48AC-9B30-84C93D42B6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F55BC-FECF-4667-8FE6-386A09BE33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1E56D-4D31-48F6-9C9B-A20738BE01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7C2C7-8232-41B4-9DE1-EE7A39681D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CF15C-79C0-4734-B241-80DCB078A7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76547-50B9-45A9-83F8-5F4F116CD4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244BA-34D7-460A-8A83-1E286F7F4F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C8CFB-7010-4FE7-98A9-E4F3B6B309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D145A-ECA0-4CC0-B13E-B759D6B793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D6211-F4E3-49D5-86AD-882A871109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E3ED4-D067-47EF-B2A3-515E57C53B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AC69E9-F00F-4F01-B493-786461E9C0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371600" y="1981200"/>
            <a:ext cx="64008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Inferences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965325" y="4918075"/>
            <a:ext cx="4664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Created by Stacey Dooley</a:t>
            </a:r>
          </a:p>
          <a:p>
            <a:r>
              <a:rPr lang="en-US"/>
              <a:t>              and Letitia Britt</a:t>
            </a:r>
          </a:p>
        </p:txBody>
      </p:sp>
      <p:pic>
        <p:nvPicPr>
          <p:cNvPr id="2053" name="Picture 5" descr="C:\images &amp; sounds\classroom\bookface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0"/>
            <a:ext cx="29718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685800" y="2667000"/>
            <a:ext cx="78486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Oops!  Wrong inference.</a:t>
            </a:r>
          </a:p>
        </p:txBody>
      </p:sp>
      <p:sp>
        <p:nvSpPr>
          <p:cNvPr id="12291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5486400"/>
            <a:ext cx="1143000" cy="1066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292" name="Picture 4" descr="A:\gifmonke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4063" y="533400"/>
            <a:ext cx="16891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  <p:sndAc>
      <p:stSnd>
        <p:snd r:embed="rId2" name="ahhh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1143000" y="457200"/>
            <a:ext cx="7391400" cy="449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You are Correct!</a:t>
            </a:r>
          </a:p>
        </p:txBody>
      </p:sp>
      <p:sp>
        <p:nvSpPr>
          <p:cNvPr id="11267" name="AutoShape 3">
            <a:hlinkClick r:id="rId3" action="ppaction://hlinksldjump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7391400" y="5562600"/>
            <a:ext cx="1752600" cy="1295400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90600" y="762000"/>
            <a:ext cx="7289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>
                <a:latin typeface="Comic Sans MS" pitchFamily="66" charset="0"/>
              </a:rPr>
              <a:t>You made some terrific</a:t>
            </a:r>
          </a:p>
          <a:p>
            <a:pPr algn="ctr"/>
            <a:r>
              <a:rPr lang="en-US" sz="4800">
                <a:latin typeface="Comic Sans MS" pitchFamily="66" charset="0"/>
              </a:rPr>
              <a:t> INFERENCES!</a:t>
            </a:r>
            <a:endParaRPr lang="en-US"/>
          </a:p>
        </p:txBody>
      </p:sp>
      <p:pic>
        <p:nvPicPr>
          <p:cNvPr id="13315" name="Picture 3" descr="A:\crayolapeoplecu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362200"/>
            <a:ext cx="5334000" cy="3276600"/>
          </a:xfrm>
          <a:prstGeom prst="rect">
            <a:avLst/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27125" y="574040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3200">
              <a:latin typeface="Comic Sans MS" pitchFamily="66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156075" y="558800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3200">
              <a:latin typeface="Comic Sans MS" pitchFamily="66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276600" y="5943600"/>
            <a:ext cx="2071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Good Job!</a:t>
            </a:r>
          </a:p>
        </p:txBody>
      </p:sp>
    </p:spTree>
  </p:cSld>
  <p:clrMapOvr>
    <a:masterClrMapping/>
  </p:clrMapOvr>
  <p:transition>
    <p:sndAc>
      <p:stSnd>
        <p:snd r:embed="rId2" name="attaboy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88925" y="2667000"/>
            <a:ext cx="8328025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Sometimes you have to come to a conclusion when you don’t have</a:t>
            </a:r>
          </a:p>
          <a:p>
            <a:r>
              <a:rPr lang="en-US" sz="3200">
                <a:latin typeface="Comic Sans MS" pitchFamily="66" charset="0"/>
              </a:rPr>
              <a:t> all the facts. You can use the clues given to help you make an </a:t>
            </a:r>
          </a:p>
          <a:p>
            <a:r>
              <a:rPr lang="en-US" sz="3200">
                <a:latin typeface="Comic Sans MS" pitchFamily="66" charset="0"/>
              </a:rPr>
              <a:t>inference (a guess based on known facts). </a:t>
            </a:r>
          </a:p>
          <a:p>
            <a:endParaRPr lang="en-US" sz="3200">
              <a:latin typeface="Comic Sans MS" pitchFamily="66" charset="0"/>
            </a:endParaRPr>
          </a:p>
          <a:p>
            <a:r>
              <a:rPr lang="en-US" sz="3200">
                <a:latin typeface="Comic Sans MS" pitchFamily="66" charset="0"/>
              </a:rPr>
              <a:t>Read each sentence and choose an inference for each one.</a:t>
            </a:r>
          </a:p>
          <a:p>
            <a:endParaRPr lang="en-US" sz="3200">
              <a:latin typeface="Comic Sans MS" pitchFamily="66" charset="0"/>
            </a:endParaRPr>
          </a:p>
        </p:txBody>
      </p:sp>
      <p:pic>
        <p:nvPicPr>
          <p:cNvPr id="3075" name="Picture 3" descr="C:\lightbul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0"/>
            <a:ext cx="4495800" cy="2220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 break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88925" y="650875"/>
            <a:ext cx="7646988" cy="630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Your neighbors just drove away with their suitcases and skis.</a:t>
            </a:r>
          </a:p>
          <a:p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  <a:hlinkClick r:id="" action="ppaction://noaction">
                  <a:snd r:embed="rId2" name="glass breaking.wav"/>
                </a:hlinkClick>
              </a:rPr>
              <a:t>  </a:t>
            </a:r>
            <a:r>
              <a:rPr lang="en-US" sz="3200">
                <a:latin typeface="Comic Sans MS" pitchFamily="66" charset="0"/>
                <a:hlinkClick r:id="rId3" action="ppaction://hlinksldjump">
                  <a:snd r:embed="rId2" name="glass breaking.wav"/>
                </a:hlinkClick>
              </a:rPr>
              <a:t>Your neighbors are moving away.</a:t>
            </a: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  <a:hlinkClick r:id="rId4" action="ppaction://hlinksldjump">
                <a:snd r:embed="rId2" name="glass breaking.wav"/>
              </a:hlinkClick>
            </a:endParaRPr>
          </a:p>
          <a:p>
            <a:endParaRPr lang="en-US" sz="3200">
              <a:latin typeface="Comic Sans MS" pitchFamily="66" charset="0"/>
              <a:hlinkClick r:id="rId4" action="ppaction://hlinksldjump">
                <a:snd r:embed="rId2" name="glass breaking.wav"/>
              </a:hlinkClick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  <a:hlinkClick r:id="" action="ppaction://noaction">
                  <a:snd r:embed="rId2" name="glass breaking.wav"/>
                </a:hlinkClick>
              </a:rPr>
              <a:t>  </a:t>
            </a:r>
            <a:r>
              <a:rPr lang="en-US" sz="3200">
                <a:latin typeface="Comic Sans MS" pitchFamily="66" charset="0"/>
                <a:hlinkClick r:id="rId3" action="ppaction://hlinksldjump">
                  <a:snd r:embed="rId2" name="glass breaking.wav"/>
                </a:hlinkClick>
              </a:rPr>
              <a:t>They are going to vacation at the                                                          </a:t>
            </a:r>
          </a:p>
          <a:p>
            <a:r>
              <a:rPr lang="en-US" sz="3200">
                <a:latin typeface="Comic Sans MS" pitchFamily="66" charset="0"/>
                <a:hlinkClick r:id="rId3" action="ppaction://hlinksldjump">
                  <a:snd r:embed="rId2" name="glass breaking.wav"/>
                </a:hlinkClick>
              </a:rPr>
              <a:t>    beach.</a:t>
            </a: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  <a:hlinkClick r:id="rId4" action="ppaction://hlinksldjump">
                <a:snd r:embed="rId2" name="glass breaking.wav"/>
              </a:hlinkClick>
            </a:endParaRP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  <a:hlinkClick r:id="rId4" action="ppaction://hlinksldjump">
                <a:snd r:embed="rId2" name="glass breaking.wav"/>
              </a:hlinkClick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  <a:hlinkClick r:id="rId5" action="ppaction://hlinksldjump">
                  <a:snd r:embed="rId6" name="APPLAUSE.WAV"/>
                </a:hlinkClick>
              </a:rPr>
              <a:t>  </a:t>
            </a:r>
            <a:r>
              <a:rPr lang="en-US" sz="3200">
                <a:latin typeface="Comic Sans MS" pitchFamily="66" charset="0"/>
                <a:hlinkClick r:id="rId5" action="ppaction://hlinksldjump">
                  <a:snd r:embed="rId6" name="APPLAUSE.WAV"/>
                </a:hlinkClick>
              </a:rPr>
              <a:t>They will vacation in the mountains.</a:t>
            </a:r>
          </a:p>
          <a:p>
            <a:endParaRPr lang="en-US" sz="3200">
              <a:latin typeface="Comic Sans MS" pitchFamily="66" charset="0"/>
              <a:hlinkClick r:id="rId5" action="ppaction://hlinksldjump">
                <a:snd r:embed="rId6" name="APPLAUSE.WAV"/>
              </a:hlinkClick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685800" y="2667000"/>
            <a:ext cx="78486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Oops!  Wrong inference.</a:t>
            </a:r>
          </a:p>
        </p:txBody>
      </p:sp>
      <p:sp>
        <p:nvSpPr>
          <p:cNvPr id="9219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5486400"/>
            <a:ext cx="1143000" cy="1066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220" name="Picture 4" descr="A:\gifmonke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04800"/>
            <a:ext cx="198120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  <p:sndAc>
      <p:stSnd>
        <p:snd r:embed="rId2" name="ahhh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143000" y="457200"/>
            <a:ext cx="7391400" cy="449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You are Correct!</a:t>
            </a:r>
          </a:p>
        </p:txBody>
      </p:sp>
      <p:sp>
        <p:nvSpPr>
          <p:cNvPr id="5123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7391400" y="5562600"/>
            <a:ext cx="1752600" cy="1295400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28600" y="593725"/>
            <a:ext cx="838835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Your dad is in the yard with a shovel, rake, </a:t>
            </a:r>
          </a:p>
          <a:p>
            <a:r>
              <a:rPr lang="en-US" sz="3200">
                <a:latin typeface="Comic Sans MS" pitchFamily="66" charset="0"/>
              </a:rPr>
              <a:t>and hose.</a:t>
            </a:r>
          </a:p>
          <a:p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</a:rPr>
              <a:t>  </a:t>
            </a:r>
            <a:r>
              <a:rPr lang="en-US" sz="3200">
                <a:latin typeface="Comic Sans MS" pitchFamily="66" charset="0"/>
                <a:hlinkClick r:id="rId2" action="ppaction://hlinksldjump"/>
              </a:rPr>
              <a:t>He is ready to paint the house.</a:t>
            </a:r>
          </a:p>
          <a:p>
            <a:endParaRPr lang="en-US" sz="3200">
              <a:latin typeface="Comic Sans MS" pitchFamily="66" charset="0"/>
              <a:hlinkClick r:id="rId2" action="ppaction://hlinksldjump"/>
            </a:endParaRP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  <a:hlinkClick r:id="rId2" action="ppaction://hlinksldjump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</a:rPr>
              <a:t>  </a:t>
            </a:r>
            <a:r>
              <a:rPr lang="en-US" sz="3200">
                <a:latin typeface="Comic Sans MS" pitchFamily="66" charset="0"/>
                <a:hlinkClick r:id="rId2" action="ppaction://hlinksldjump"/>
              </a:rPr>
              <a:t>He is sick today.</a:t>
            </a: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  <a:hlinkClick r:id="rId2" action="ppaction://hlinksldjump"/>
            </a:endParaRP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</a:rPr>
              <a:t>  </a:t>
            </a:r>
            <a:r>
              <a:rPr lang="en-US" sz="3200">
                <a:latin typeface="Comic Sans MS" pitchFamily="66" charset="0"/>
                <a:hlinkClick r:id="rId3" action="ppaction://hlinksldjump"/>
              </a:rPr>
              <a:t>He is working in the garden.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685800" y="2667000"/>
            <a:ext cx="78486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Oops!  Wrong inference.</a:t>
            </a:r>
          </a:p>
        </p:txBody>
      </p:sp>
      <p:sp>
        <p:nvSpPr>
          <p:cNvPr id="614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5486400"/>
            <a:ext cx="1143000" cy="1066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148" name="Picture 4" descr="A:\gifmonke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609600"/>
            <a:ext cx="16891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  <p:sndAc>
      <p:stSnd>
        <p:snd r:embed="rId2" name="ahhh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1143000" y="457200"/>
            <a:ext cx="7391400" cy="449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You are Correct!</a:t>
            </a:r>
          </a:p>
        </p:txBody>
      </p:sp>
      <p:sp>
        <p:nvSpPr>
          <p:cNvPr id="8195" name="AutoShape 3">
            <a:hlinkClick r:id="rId3" action="ppaction://hlinksldjump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7391400" y="5562600"/>
            <a:ext cx="1752600" cy="1295400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88925" y="482600"/>
            <a:ext cx="8474075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Dinner is not cooking and your mom told you</a:t>
            </a:r>
          </a:p>
          <a:p>
            <a:r>
              <a:rPr lang="en-US" sz="3200">
                <a:latin typeface="Comic Sans MS" pitchFamily="66" charset="0"/>
              </a:rPr>
              <a:t> to clean up and put on good clothes.</a:t>
            </a:r>
          </a:p>
          <a:p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</a:rPr>
              <a:t>  </a:t>
            </a:r>
            <a:r>
              <a:rPr lang="en-US" sz="3200">
                <a:latin typeface="Comic Sans MS" pitchFamily="66" charset="0"/>
                <a:hlinkClick r:id="rId2" action="ppaction://hlinksldjump"/>
              </a:rPr>
              <a:t>You won’t eat dinner tonight.</a:t>
            </a: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  <a:hlinkClick r:id="rId3" action="ppaction://hlinksldjump"/>
              </a:rPr>
              <a:t> You are going out for dinner.</a:t>
            </a:r>
          </a:p>
          <a:p>
            <a:pPr>
              <a:buFontTx/>
              <a:buChar char="•"/>
            </a:pPr>
            <a:endParaRPr lang="en-US" sz="3200">
              <a:latin typeface="Comic Sans MS" pitchFamily="66" charset="0"/>
            </a:endParaRPr>
          </a:p>
          <a:p>
            <a:endParaRPr lang="en-US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sz="3200">
                <a:latin typeface="Comic Sans MS" pitchFamily="66" charset="0"/>
                <a:hlinkClick r:id="rId2" action="ppaction://hlinksldjump"/>
              </a:rPr>
              <a:t> You are working in the garden.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D60093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E8AAC8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000099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212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Comic Sans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Jefferson County Schools</dc:creator>
  <cp:lastModifiedBy>127ramirezc</cp:lastModifiedBy>
  <cp:revision>4</cp:revision>
  <dcterms:created xsi:type="dcterms:W3CDTF">1998-12-15T18:31:50Z</dcterms:created>
  <dcterms:modified xsi:type="dcterms:W3CDTF">2012-01-24T12:52:53Z</dcterms:modified>
</cp:coreProperties>
</file>